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90" r:id="rId8"/>
    <p:sldId id="292" r:id="rId9"/>
    <p:sldId id="291" r:id="rId10"/>
    <p:sldId id="315" r:id="rId11"/>
    <p:sldId id="316" r:id="rId12"/>
    <p:sldId id="317" r:id="rId13"/>
    <p:sldId id="318" r:id="rId14"/>
    <p:sldId id="314" r:id="rId15"/>
    <p:sldId id="293" r:id="rId16"/>
    <p:sldId id="294" r:id="rId17"/>
    <p:sldId id="295" r:id="rId18"/>
    <p:sldId id="305" r:id="rId19"/>
    <p:sldId id="312" r:id="rId20"/>
    <p:sldId id="306" r:id="rId21"/>
    <p:sldId id="296" r:id="rId22"/>
    <p:sldId id="297" r:id="rId23"/>
    <p:sldId id="307" r:id="rId24"/>
    <p:sldId id="298" r:id="rId25"/>
    <p:sldId id="299" r:id="rId26"/>
    <p:sldId id="302" r:id="rId27"/>
    <p:sldId id="308" r:id="rId28"/>
    <p:sldId id="310" r:id="rId29"/>
    <p:sldId id="311" r:id="rId30"/>
    <p:sldId id="303" r:id="rId31"/>
    <p:sldId id="304" r:id="rId32"/>
    <p:sldId id="313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5" y="-1270"/>
            <a:ext cx="12225020" cy="9620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10972800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955"/>
            <a:ext cx="109728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266825"/>
            <a:ext cx="10972800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decodeko.co.id/blog/jenis-jenis-font/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dafont.com/" TargetMode="External"/><Relationship Id="rId3" Type="http://schemas.openxmlformats.org/officeDocument/2006/relationships/hyperlink" Target="https://fonts.google.com/" TargetMode="External"/><Relationship Id="rId2" Type="http://schemas.openxmlformats.org/officeDocument/2006/relationships/hyperlink" Target="https://www.fontsquirrel.com/" TargetMode="External"/><Relationship Id="rId1" Type="http://schemas.openxmlformats.org/officeDocument/2006/relationships/hyperlink" Target="http://www.fontfabric.com/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canva.com/color-palette/" TargetMode="External"/><Relationship Id="rId3" Type="http://schemas.openxmlformats.org/officeDocument/2006/relationships/hyperlink" Target="http://www.color-hex.com/color-palettes/" TargetMode="External"/><Relationship Id="rId2" Type="http://schemas.openxmlformats.org/officeDocument/2006/relationships/hyperlink" Target="http://www.colourlovers.com/palettes" TargetMode="External"/><Relationship Id="rId1" Type="http://schemas.openxmlformats.org/officeDocument/2006/relationships/hyperlink" Target="https://color.adobe.com/explore/?filter=most-popular&amp;time=month%2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tambunan.staff.telkomuniversity.ac.id/files/2016/01/3-PRINSIP-DESAIN-LAYOUT-SELEKSI-lagi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blog.sribu.com/permainan-warna-dalam-desain-agar-terlihat-lebih-profesional/" TargetMode="External"/><Relationship Id="rId4" Type="http://schemas.openxmlformats.org/officeDocument/2006/relationships/hyperlink" Target="https://www.decodeko.co.id/blog/jenis-jenis-font/" TargetMode="External"/><Relationship Id="rId3" Type="http://schemas.openxmlformats.org/officeDocument/2006/relationships/hyperlink" Target="http://helliumworks.blogspot.kr/2010/12/tipografi-arti-dan-fungsinya.html" TargetMode="External"/><Relationship Id="rId2" Type="http://schemas.openxmlformats.org/officeDocument/2006/relationships/hyperlink" Target="http://vektorrascheln.de/posts/2015/Dec/inkscape-fuer-einsteiger-teil-ii-praxis-en.html" TargetMode="External"/><Relationship Id="rId1" Type="http://schemas.openxmlformats.org/officeDocument/2006/relationships/hyperlink" Target="https://digitalsynopsis.com/design/beautiful-color-gradients-backgrounds/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54705"/>
            <a:ext cx="9144000" cy="854075"/>
          </a:xfrm>
        </p:spPr>
        <p:txBody>
          <a:bodyPr/>
          <a:lstStyle/>
          <a:p>
            <a:r>
              <a:rPr lang="en-US" dirty="0"/>
              <a:t>Workshop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00855"/>
            <a:ext cx="9144000" cy="521970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r>
              <a:rPr lang="en-US">
                <a:hlinkClick r:id="rId1" action="ppaction://hlinkfile"/>
              </a:rPr>
              <a:t>https://github.com/superpikar/inkscape-workshop-2017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4240" y="5421630"/>
            <a:ext cx="2753995" cy="445135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801225" y="-4445"/>
            <a:ext cx="2400300" cy="24003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6150" y="326390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2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20" y="1094740"/>
            <a:ext cx="21082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</a:t>
            </a:r>
            <a:r>
              <a:rPr lang="en-US" altLang="en-GB">
                <a:sym typeface="+mn-ea"/>
              </a:rPr>
              <a:t>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7680960" cy="4973955"/>
          </a:xfrm>
        </p:spPr>
        <p:txBody>
          <a:bodyPr/>
          <a:p>
            <a:pPr>
              <a:buFont typeface="+mj-lt"/>
              <a:buAutoNum type="arabicPeriod" startAt="6"/>
            </a:pPr>
            <a:r>
              <a:rPr lang="en-US" altLang="en-GB" sz="1800" b="1"/>
              <a:t>Script</a:t>
            </a:r>
            <a:br>
              <a:rPr lang="en-US" altLang="en-GB" sz="1800"/>
            </a:br>
            <a:r>
              <a:rPr lang="en-US" altLang="en-GB" sz="1800"/>
              <a:t>Script dibuat dengan tulisan tangan yang didasarkan pada penggunaan kuas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6"/>
            </a:pPr>
            <a:r>
              <a:rPr lang="en-US" altLang="en-GB" sz="1800" b="1"/>
              <a:t>Retro</a:t>
            </a:r>
            <a:br>
              <a:rPr lang="en-US" altLang="en-GB" sz="1800" b="1"/>
            </a:br>
            <a:r>
              <a:rPr lang="en-US" altLang="en-GB" sz="1800"/>
              <a:t>Jenis Retro biasa digunakan untuk membawa pembaca ke era kuno dengan potongan hurufnya yang kreati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6"/>
            </a:pPr>
            <a:r>
              <a:rPr lang="en-US" altLang="en-GB" sz="1800" b="1"/>
              <a:t>Dingbat</a:t>
            </a:r>
            <a:br>
              <a:rPr lang="en-US" altLang="en-GB" sz="1800"/>
            </a:br>
            <a:r>
              <a:rPr lang="en-US" altLang="en-GB" sz="1800"/>
              <a:t>Font Dingbat adalah jenis font yang memiliki bentuk dan simbol di ranah karakter alfabet dan numerik.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7240" y="1362710"/>
            <a:ext cx="3185160" cy="160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080" y="3095625"/>
            <a:ext cx="3195320" cy="16116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715" y="4838700"/>
            <a:ext cx="3194685" cy="1610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List lengkapnya </a:t>
            </a:r>
            <a:r>
              <a:rPr lang="en-US" altLang="en-GB" b="1"/>
              <a:t>17 tipe font </a:t>
            </a:r>
            <a:r>
              <a:rPr lang="en-US" altLang="en-GB"/>
              <a:t>dapat anda baca pada </a:t>
            </a:r>
            <a:r>
              <a:rPr lang="en-US" altLang="en-GB">
                <a:hlinkClick r:id="rId1" action="ppaction://hlinkfile"/>
              </a:rPr>
              <a:t>https://www.decodeko.co.id/blog/jenis-jenis-font/</a:t>
            </a:r>
            <a:endParaRPr lang="en-US" alt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Tipografi - Download font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Berikut adalah website-website penyedia font (gratis/berbayar)</a:t>
            </a:r>
            <a:endParaRPr lang="en-US" altLang="en-GB"/>
          </a:p>
          <a:p>
            <a:pPr lvl="1"/>
            <a:r>
              <a:rPr lang="en-US" altLang="en-GB">
                <a:hlinkClick r:id="rId1"/>
              </a:rPr>
              <a:t>http://www.fontfabric.com/</a:t>
            </a:r>
            <a:endParaRPr lang="en-US" altLang="en-GB">
              <a:hlinkClick r:id="rId1"/>
            </a:endParaRPr>
          </a:p>
          <a:p>
            <a:pPr lvl="1"/>
            <a:r>
              <a:rPr lang="en-US" altLang="en-GB">
                <a:hlinkClick r:id="rId2" action="ppaction://hlinkfile"/>
              </a:rPr>
              <a:t>https://www.fontsquirrel.com/</a:t>
            </a:r>
            <a:endParaRPr lang="en-US" altLang="en-GB">
              <a:hlinkClick r:id="rId2" action="ppaction://hlinkfile"/>
            </a:endParaRPr>
          </a:p>
          <a:p>
            <a:pPr lvl="1"/>
            <a:r>
              <a:rPr lang="en-US" altLang="en-GB">
                <a:hlinkClick r:id="rId3" action="ppaction://hlinkfile"/>
              </a:rPr>
              <a:t>https://fonts.google.com/</a:t>
            </a:r>
            <a:endParaRPr lang="en-US" altLang="en-GB">
              <a:hlinkClick r:id="rId3" action="ppaction://hlinkfile"/>
            </a:endParaRPr>
          </a:p>
          <a:p>
            <a:pPr lvl="1"/>
            <a:r>
              <a:rPr lang="en-US" altLang="en-GB">
                <a:hlinkClick r:id="rId4" action="ppaction://hlinkfile"/>
              </a:rPr>
              <a:t>https://www.dafont.com/</a:t>
            </a:r>
            <a:endParaRPr lang="en-US" altLang="en-GB"/>
          </a:p>
          <a:p>
            <a:pPr lvl="1"/>
            <a:endParaRPr lang="en-US" alt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Buku Tipografi dalam Desain Grafis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190625"/>
            <a:ext cx="5647055" cy="4973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60" y="1790065"/>
            <a:ext cx="4189095" cy="46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860" y="1236980"/>
            <a:ext cx="4385945" cy="553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Kombinasi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6720205" cy="4973955"/>
          </a:xfrm>
        </p:spPr>
        <p:txBody>
          <a:bodyPr/>
          <a:p>
            <a:r>
              <a:rPr lang="en-GB" altLang="en-US" sz="1800"/>
              <a:t>Warna </a:t>
            </a:r>
            <a:r>
              <a:rPr lang="en-US" altLang="en-GB" sz="1800"/>
              <a:t>salah satu </a:t>
            </a:r>
            <a:r>
              <a:rPr lang="en-GB" altLang="en-US" sz="1800"/>
              <a:t>elemen desain yang paling penting. </a:t>
            </a:r>
            <a:endParaRPr lang="en-GB" altLang="en-US" sz="1800"/>
          </a:p>
          <a:p>
            <a:r>
              <a:rPr lang="en-GB" altLang="en-US" sz="1800"/>
              <a:t>Warna sering sekali dikaitkan dengan kepribadian maupun selera seorang desainer</a:t>
            </a:r>
            <a:r>
              <a:rPr lang="en-US" altLang="en-GB" sz="1800"/>
              <a:t>.</a:t>
            </a:r>
            <a:endParaRPr lang="en-US" altLang="en-GB" sz="1800"/>
          </a:p>
          <a:p>
            <a:r>
              <a:rPr lang="en-GB" altLang="en-US" sz="1800"/>
              <a:t>Warna sangat penting hubungannya dalam konten.</a:t>
            </a:r>
            <a:endParaRPr lang="en-GB" altLang="en-US" sz="1800"/>
          </a:p>
          <a:p>
            <a:endParaRPr lang="en-GB" altLang="en-US" sz="1600"/>
          </a:p>
          <a:p>
            <a:r>
              <a:rPr lang="en-US" altLang="en-GB" sz="1800"/>
              <a:t>Tips memilih warna yang baik : </a:t>
            </a:r>
            <a:endParaRPr lang="en-US" altLang="en-GB" sz="1800"/>
          </a:p>
          <a:p>
            <a:pPr lvl="1"/>
            <a:r>
              <a:rPr lang="en-US" altLang="en-GB" sz="1600"/>
              <a:t>Memulai desain dengan grayscale</a:t>
            </a:r>
            <a:endParaRPr lang="en-US" altLang="en-GB" sz="1600"/>
          </a:p>
          <a:p>
            <a:pPr lvl="1"/>
            <a:r>
              <a:rPr lang="en-US" altLang="en-GB" sz="1600"/>
              <a:t>Gunakan skema warna</a:t>
            </a:r>
            <a:endParaRPr lang="en-US" altLang="en-GB" sz="1600"/>
          </a:p>
          <a:p>
            <a:pPr lvl="1"/>
            <a:r>
              <a:rPr lang="en-US" altLang="en-GB" sz="1600"/>
              <a:t>Gunakan latar belakang yang teredam untuk membuat konten menonjol</a:t>
            </a:r>
            <a:endParaRPr lang="en-US" altLang="en-GB" sz="1600"/>
          </a:p>
          <a:p>
            <a:pPr lvl="1"/>
            <a:endParaRPr lang="en-US" altLang="en-GB" sz="1600"/>
          </a:p>
          <a:p>
            <a:pPr lvl="0"/>
            <a:r>
              <a:rPr lang="en-US" altLang="en-GB" sz="1800"/>
              <a:t>Website penyedia skema warna </a:t>
            </a:r>
            <a:endParaRPr lang="en-US" altLang="en-GB" sz="1800"/>
          </a:p>
          <a:p>
            <a:pPr lvl="1"/>
            <a:r>
              <a:rPr lang="en-US" altLang="en-GB" sz="1600">
                <a:hlinkClick r:id="rId1" action="ppaction://hlinkfile"/>
              </a:rPr>
              <a:t>https://color.adobe.com/explore/?filter=most-popular&amp;time=month </a:t>
            </a:r>
            <a:endParaRPr lang="en-US" altLang="en-GB" sz="1600">
              <a:hlinkClick r:id="rId1" action="ppaction://hlinkfile"/>
            </a:endParaRPr>
          </a:p>
          <a:p>
            <a:pPr lvl="1"/>
            <a:r>
              <a:rPr lang="en-US" altLang="en-GB" sz="1600">
                <a:hlinkClick r:id="rId2"/>
              </a:rPr>
              <a:t>http://www.colourlovers.com/palettes</a:t>
            </a:r>
            <a:endParaRPr lang="en-US" altLang="en-GB" sz="1600">
              <a:hlinkClick r:id="rId2"/>
            </a:endParaRPr>
          </a:p>
          <a:p>
            <a:pPr lvl="1"/>
            <a:r>
              <a:rPr lang="en-US" altLang="en-GB" sz="1600">
                <a:hlinkClick r:id="rId3"/>
              </a:rPr>
              <a:t>http://www.color-hex.com/color-palettes/</a:t>
            </a:r>
            <a:r>
              <a:rPr lang="en-US" altLang="en-GB" sz="1600"/>
              <a:t> </a:t>
            </a:r>
            <a:endParaRPr lang="en-US" altLang="en-GB" sz="1600"/>
          </a:p>
          <a:p>
            <a:pPr lvl="1"/>
            <a:r>
              <a:rPr lang="en-US" altLang="en-GB" sz="1600">
                <a:hlinkClick r:id="rId4" action="ppaction://hlinkfile"/>
              </a:rPr>
              <a:t>https://www.canva.com/color-palette/</a:t>
            </a:r>
            <a:endParaRPr lang="en-US" altLang="en-GB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20" y="3399155"/>
            <a:ext cx="4233545" cy="3310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675" y="1341755"/>
            <a:ext cx="3785235" cy="1657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Layout Dokumen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Teori layout dokumen dapat dibaca pada </a:t>
            </a:r>
            <a:r>
              <a:rPr lang="en-US" altLang="en-GB">
                <a:hlinkClick r:id="rId1"/>
              </a:rPr>
              <a:t>http://tambunan.staff.telkomuniversity.ac.id/files/2016/01/3-PRINSIP-DESAIN-LAYOUT-SELEKSI-lagi.pdf</a:t>
            </a:r>
            <a:endParaRPr lang="en-US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ackground2"/>
          <p:cNvPicPr>
            <a:picLocks noChangeAspect="1"/>
          </p:cNvPicPr>
          <p:nvPr/>
        </p:nvPicPr>
        <p:blipFill>
          <a:blip r:embed="rId1"/>
          <a:srcRect b="15592"/>
          <a:stretch>
            <a:fillRect/>
          </a:stretch>
        </p:blipFill>
        <p:spPr>
          <a:xfrm>
            <a:off x="-13970" y="-19050"/>
            <a:ext cx="12216765" cy="6875145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7289165" y="1062990"/>
            <a:ext cx="3859530" cy="160782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bg1"/>
                </a:solidFill>
              </a:rPr>
              <a:t>Mari Praktek!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Seleksi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530215" cy="4973955"/>
          </a:xfrm>
        </p:spPr>
        <p:txBody>
          <a:bodyPr/>
          <a:p>
            <a:r>
              <a:rPr lang="en-US" altLang="en-GB"/>
              <a:t>Seleksi objek maksudnya ialah memilih objek</a:t>
            </a:r>
            <a:endParaRPr lang="en-US" altLang="en-GB"/>
          </a:p>
          <a:p>
            <a:r>
              <a:rPr lang="en-US" altLang="en-GB"/>
              <a:t>Setelah objek-objek terseleksi, anda dapat melakukan manipulasi apapun (rotasi, skala, geser, dll)</a:t>
            </a:r>
            <a:endParaRPr lang="en-US" altLang="en-GB"/>
          </a:p>
          <a:p>
            <a:r>
              <a:rPr lang="en-US" altLang="en-GB"/>
              <a:t>Jenis-jenis seleksi :</a:t>
            </a:r>
            <a:endParaRPr lang="en-US" altLang="en-GB"/>
          </a:p>
          <a:p>
            <a:pPr lvl="1"/>
            <a:r>
              <a:rPr lang="en-US" altLang="en-GB"/>
              <a:t>seleksi objek tunggal : </a:t>
            </a:r>
            <a:endParaRPr lang="en-US" altLang="en-GB"/>
          </a:p>
          <a:p>
            <a:pPr lvl="2"/>
            <a:r>
              <a:rPr lang="en-US" altLang="en-GB"/>
              <a:t>klik kiri</a:t>
            </a:r>
            <a:endParaRPr lang="en-US" altLang="en-GB"/>
          </a:p>
          <a:p>
            <a:pPr lvl="1"/>
            <a:r>
              <a:rPr lang="en-US" altLang="en-GB"/>
              <a:t>seleksi multi objek : </a:t>
            </a:r>
            <a:endParaRPr lang="en-US" altLang="en-GB"/>
          </a:p>
          <a:p>
            <a:pPr lvl="2"/>
            <a:r>
              <a:rPr lang="en-US" altLang="en-GB" sz="1600"/>
              <a:t>shift + klik kiri</a:t>
            </a:r>
            <a:endParaRPr lang="en-US" altLang="en-GB" sz="1600"/>
          </a:p>
          <a:p>
            <a:pPr lvl="2"/>
            <a:r>
              <a:rPr lang="en-US" altLang="en-GB" sz="1600"/>
              <a:t>drag mouse melingkupi objek-objek yang akan diseleksi</a:t>
            </a:r>
            <a:endParaRPr lang="en-US" altLang="en-GB" sz="1600"/>
          </a:p>
          <a:p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0995" y="2025015"/>
            <a:ext cx="2369185" cy="2114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295" y="2025015"/>
            <a:ext cx="2241550" cy="2132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7135495" y="4157980"/>
            <a:ext cx="1835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tunggal</a:t>
            </a:r>
            <a:endParaRPr lang="en-US" altLang="en-GB" sz="1400"/>
          </a:p>
        </p:txBody>
      </p:sp>
      <p:sp>
        <p:nvSpPr>
          <p:cNvPr id="6" name="Text Box 5"/>
          <p:cNvSpPr txBox="1"/>
          <p:nvPr/>
        </p:nvSpPr>
        <p:spPr>
          <a:xfrm>
            <a:off x="9979660" y="4181475"/>
            <a:ext cx="16262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multi objek</a:t>
            </a:r>
            <a:endParaRPr lang="en-US" altLang="en-GB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Seleksi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530215" cy="4973955"/>
          </a:xfrm>
        </p:spPr>
        <p:txBody>
          <a:bodyPr/>
          <a:p>
            <a:r>
              <a:rPr lang="en-US" altLang="en-GB"/>
              <a:t>Untuk menyeleksi objek yang memiliki atribut yang sama, caranya : </a:t>
            </a:r>
            <a:endParaRPr lang="en-US" altLang="en-GB"/>
          </a:p>
          <a:p>
            <a:pPr lvl="1"/>
            <a:r>
              <a:rPr lang="en-US" altLang="en-GB"/>
              <a:t>pilih edit &gt;&gt; select same</a:t>
            </a:r>
            <a:endParaRPr lang="en-US" altLang="en-GB"/>
          </a:p>
          <a:p>
            <a:pPr lvl="1"/>
            <a:r>
              <a:rPr lang="en-US" altLang="en-GB"/>
              <a:t>pilih atribut objek yang akan diseleksi</a:t>
            </a:r>
            <a:endParaRPr lang="en-US" alt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575" y="2842895"/>
            <a:ext cx="4914265" cy="1171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085" y="1152525"/>
            <a:ext cx="4543425" cy="2259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85" y="3890645"/>
            <a:ext cx="4585970" cy="2550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7611745" y="3338195"/>
            <a:ext cx="3554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yang memiliki </a:t>
            </a:r>
            <a:r>
              <a:rPr lang="en-US" altLang="en-GB" sz="1400" b="1"/>
              <a:t>fill color</a:t>
            </a:r>
            <a:r>
              <a:rPr lang="en-US" altLang="en-GB" sz="1400"/>
              <a:t> sama</a:t>
            </a:r>
            <a:endParaRPr lang="en-US" altLang="en-GB" sz="1400"/>
          </a:p>
        </p:txBody>
      </p:sp>
      <p:sp>
        <p:nvSpPr>
          <p:cNvPr id="11" name="Text Box 10"/>
          <p:cNvSpPr txBox="1"/>
          <p:nvPr/>
        </p:nvSpPr>
        <p:spPr>
          <a:xfrm>
            <a:off x="7611745" y="6440805"/>
            <a:ext cx="38804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yang memiliki </a:t>
            </a:r>
            <a:r>
              <a:rPr lang="en-US" altLang="en-GB" sz="1400" b="1"/>
              <a:t>stroke color</a:t>
            </a:r>
            <a:r>
              <a:rPr lang="en-US" altLang="en-GB" sz="1400"/>
              <a:t> sama</a:t>
            </a:r>
            <a:endParaRPr lang="en-US" altLang="en-GB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Group &amp; ungroup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530215" cy="4973955"/>
          </a:xfrm>
        </p:spPr>
        <p:txBody>
          <a:bodyPr/>
          <a:p>
            <a:r>
              <a:rPr lang="en-US" altLang="en-GB" sz="1800"/>
              <a:t>Group ialah mengelompokkan objek-objek menjadi satu</a:t>
            </a:r>
            <a:endParaRPr lang="en-US" altLang="en-GB" sz="1800"/>
          </a:p>
          <a:p>
            <a:r>
              <a:rPr lang="en-US" altLang="en-GB" sz="1800"/>
              <a:t>Group dilakukan dengan cara menyeleksi objek-objek yang akan digrup, kemudian pilih </a:t>
            </a:r>
            <a:r>
              <a:rPr lang="en-US" altLang="en-GB" sz="1800" b="1" i="1"/>
              <a:t>object &gt;&gt; group</a:t>
            </a:r>
            <a:endParaRPr lang="en-US" altLang="en-GB" sz="1800" b="1" i="1"/>
          </a:p>
          <a:p>
            <a:endParaRPr lang="en-US" altLang="en-GB" sz="1600" b="1" i="1"/>
          </a:p>
          <a:p>
            <a:endParaRPr lang="en-US" altLang="en-GB" sz="1600" b="1" i="1"/>
          </a:p>
          <a:p>
            <a:r>
              <a:rPr lang="en-US" altLang="en-GB" sz="1800"/>
              <a:t>Ungroup ialah memecah objek-objek dalam group menjadi objek terpisah</a:t>
            </a:r>
            <a:endParaRPr lang="en-US" altLang="en-GB" sz="1800"/>
          </a:p>
          <a:p>
            <a:r>
              <a:rPr lang="en-US" altLang="en-GB" sz="1800"/>
              <a:t>Ungroup dilakukan dengan cara menyeleksi group, kemudian pilih </a:t>
            </a:r>
            <a:r>
              <a:rPr lang="en-US" altLang="en-GB" sz="1800" b="1"/>
              <a:t>object &gt;&gt; ungroup </a:t>
            </a:r>
            <a:endParaRPr lang="en-US" altLang="en-GB" sz="1800" b="1"/>
          </a:p>
          <a:p>
            <a:endParaRPr lang="en-US" altLang="en-GB" sz="1600"/>
          </a:p>
          <a:p>
            <a:endParaRPr lang="en-US" altLang="en-GB" sz="1600"/>
          </a:p>
          <a:p>
            <a:r>
              <a:rPr lang="en-US" altLang="en-GB" sz="1800"/>
              <a:t>Ketika menjadi group, kita dapat melakukan manipulasi (rotasi, skala, geser, dll) terhadap group tersebut</a:t>
            </a:r>
            <a:endParaRPr lang="en-US" altLang="en-GB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655" y="2614295"/>
            <a:ext cx="305689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4486275"/>
            <a:ext cx="3009265" cy="247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0" y="1098550"/>
            <a:ext cx="2449830" cy="2161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6550660" y="3260090"/>
            <a:ext cx="22117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pada bukan group</a:t>
            </a:r>
            <a:endParaRPr lang="en-US" altLang="en-GB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80" y="3818890"/>
            <a:ext cx="2449830" cy="2371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6431915" y="6190615"/>
            <a:ext cx="2707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400"/>
              <a:t>seleksi pada group, ada garis</a:t>
            </a:r>
            <a:endParaRPr lang="en-US" altLang="en-GB" sz="1400"/>
          </a:p>
          <a:p>
            <a:r>
              <a:rPr lang="en-US" altLang="en-GB" sz="1400"/>
              <a:t>putus-putus di luar objek-objek</a:t>
            </a:r>
            <a:endParaRPr lang="en-US" altLang="en-GB" sz="1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4257"/>
          <a:stretch>
            <a:fillRect/>
          </a:stretch>
        </p:blipFill>
        <p:spPr>
          <a:xfrm>
            <a:off x="9377680" y="3818890"/>
            <a:ext cx="2666365" cy="2385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 Box 11"/>
          <p:cNvSpPr txBox="1"/>
          <p:nvPr/>
        </p:nvSpPr>
        <p:spPr>
          <a:xfrm>
            <a:off x="9794875" y="6203950"/>
            <a:ext cx="1777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400"/>
              <a:t>rotasi pada group</a:t>
            </a:r>
            <a:endParaRPr lang="en-US" altLang="en-GB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12700"/>
            <a:ext cx="10393680" cy="693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8660" y="846455"/>
            <a:ext cx="4660265" cy="4538980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2525" y="795020"/>
            <a:ext cx="4216400" cy="6940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Object position (posisi objek)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940935" cy="4973955"/>
          </a:xfrm>
        </p:spPr>
        <p:txBody>
          <a:bodyPr/>
          <a:p>
            <a:r>
              <a:rPr lang="en-US" altLang="en-GB" sz="1800"/>
              <a:t>Objek pada inkscape saling menumpuk satu-sama lain</a:t>
            </a:r>
            <a:endParaRPr lang="en-US" altLang="en-GB" sz="1800"/>
          </a:p>
          <a:p>
            <a:r>
              <a:rPr lang="en-US" altLang="en-GB" sz="1800"/>
              <a:t>Untuk mengatur letak tumpukan, dimajukan / dimundurkan melalui tombol-tombol berikut </a:t>
            </a: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10" y="2766695"/>
            <a:ext cx="1784350" cy="5257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252855" y="3292475"/>
            <a:ext cx="0" cy="61468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4930" y="3907155"/>
            <a:ext cx="1667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ke paling belakang</a:t>
            </a:r>
            <a:endParaRPr lang="en-US" altLang="en-GB" sz="1400"/>
          </a:p>
          <a:p>
            <a:r>
              <a:rPr lang="en-US" altLang="en-GB" sz="1400" b="1" i="1"/>
              <a:t>End</a:t>
            </a:r>
            <a:endParaRPr lang="en-US" altLang="en-GB" sz="1400" i="1"/>
          </a:p>
        </p:txBody>
      </p:sp>
      <p:sp>
        <p:nvSpPr>
          <p:cNvPr id="7" name="Text Box 6"/>
          <p:cNvSpPr txBox="1"/>
          <p:nvPr/>
        </p:nvSpPr>
        <p:spPr>
          <a:xfrm>
            <a:off x="763905" y="4343400"/>
            <a:ext cx="13500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mundur 1 level</a:t>
            </a:r>
            <a:endParaRPr lang="en-US" altLang="en-GB" sz="1400"/>
          </a:p>
          <a:p>
            <a:r>
              <a:rPr lang="en-US" altLang="en-GB" sz="1400" b="1" i="1"/>
              <a:t>Page Down</a:t>
            </a:r>
            <a:endParaRPr lang="en-US" altLang="en-GB" sz="1400" b="1" i="1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721485" y="3292475"/>
            <a:ext cx="1270" cy="105092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1345565" y="5064760"/>
            <a:ext cx="11322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maju 1 level</a:t>
            </a:r>
            <a:endParaRPr lang="en-US" altLang="en-GB" sz="1400"/>
          </a:p>
          <a:p>
            <a:r>
              <a:rPr lang="en-US" altLang="en-GB" sz="1400" b="1" i="1"/>
              <a:t>Page Up</a:t>
            </a:r>
            <a:endParaRPr lang="en-US" altLang="en-GB" sz="1400" b="1" i="1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110105" y="3292475"/>
            <a:ext cx="3810" cy="172656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92375" y="3292475"/>
            <a:ext cx="0" cy="61468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2289810" y="3907155"/>
            <a:ext cx="1440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ke paling depan</a:t>
            </a:r>
            <a:endParaRPr lang="en-US" altLang="en-GB" sz="1400"/>
          </a:p>
          <a:p>
            <a:r>
              <a:rPr lang="en-US" altLang="en-GB" sz="1400" b="1" i="1"/>
              <a:t>Home</a:t>
            </a:r>
            <a:endParaRPr lang="en-US" altLang="en-GB" sz="1400" b="1" i="1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1152525"/>
            <a:ext cx="2571115" cy="14306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75" y="1152525"/>
            <a:ext cx="2199640" cy="1166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860" y="3130550"/>
            <a:ext cx="2199640" cy="1185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6588760" y="2583180"/>
            <a:ext cx="14795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abu-abu posisi </a:t>
            </a:r>
            <a:endParaRPr lang="en-US" altLang="en-GB" sz="1400"/>
          </a:p>
          <a:p>
            <a:r>
              <a:rPr lang="en-US" altLang="en-GB" sz="1400"/>
              <a:t>paling belakang </a:t>
            </a:r>
            <a:endParaRPr lang="en-US" altLang="en-GB" sz="1400"/>
          </a:p>
        </p:txBody>
      </p:sp>
      <p:sp>
        <p:nvSpPr>
          <p:cNvPr id="18" name="Text Box 17"/>
          <p:cNvSpPr txBox="1"/>
          <p:nvPr/>
        </p:nvSpPr>
        <p:spPr>
          <a:xfrm>
            <a:off x="9769475" y="2319020"/>
            <a:ext cx="2231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abu-abu maju 1 level</a:t>
            </a:r>
            <a:endParaRPr lang="en-US" altLang="en-GB" sz="1400"/>
          </a:p>
        </p:txBody>
      </p:sp>
      <p:sp>
        <p:nvSpPr>
          <p:cNvPr id="19" name="Text Box 18"/>
          <p:cNvSpPr txBox="1"/>
          <p:nvPr/>
        </p:nvSpPr>
        <p:spPr>
          <a:xfrm>
            <a:off x="9801860" y="4316095"/>
            <a:ext cx="2356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abu-abu maju paling depan</a:t>
            </a:r>
            <a:endParaRPr lang="en-US" altLang="en-GB" sz="1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475" y="5274945"/>
            <a:ext cx="2203450" cy="1161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 Box 21"/>
          <p:cNvSpPr txBox="1"/>
          <p:nvPr/>
        </p:nvSpPr>
        <p:spPr>
          <a:xfrm>
            <a:off x="9769475" y="6436360"/>
            <a:ext cx="2203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hitam maju 1 level</a:t>
            </a:r>
            <a:endParaRPr lang="en-US" altLang="en-GB" sz="140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871200" y="2625725"/>
            <a:ext cx="635" cy="45593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871835" y="4721225"/>
            <a:ext cx="635" cy="45593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785225" y="1868170"/>
            <a:ext cx="835025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Align and distributes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848225" cy="4973955"/>
          </a:xfrm>
        </p:spPr>
        <p:txBody>
          <a:bodyPr/>
          <a:p>
            <a:r>
              <a:rPr lang="en-US" altLang="en-GB" sz="1800"/>
              <a:t>Align digunakan untuk menyamakan posisi antar objek.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Ada beberapa jenisnya : </a:t>
            </a:r>
            <a:endParaRPr lang="en-US" altLang="en-GB" sz="1800"/>
          </a:p>
          <a:p>
            <a:pPr lvl="1"/>
            <a:r>
              <a:rPr lang="en-US" altLang="en-GB" sz="1620"/>
              <a:t>rata kiri</a:t>
            </a:r>
            <a:endParaRPr lang="en-US" altLang="en-GB" sz="1620"/>
          </a:p>
          <a:p>
            <a:pPr lvl="1"/>
            <a:r>
              <a:rPr lang="en-US" altLang="en-GB" sz="1620"/>
              <a:t>rata kanan</a:t>
            </a:r>
            <a:endParaRPr lang="en-US" altLang="en-GB" sz="1620"/>
          </a:p>
          <a:p>
            <a:pPr lvl="1"/>
            <a:r>
              <a:rPr lang="en-US" altLang="en-GB" sz="1620"/>
              <a:t>rata tengah vertikal </a:t>
            </a:r>
            <a:endParaRPr lang="en-US" altLang="en-GB" sz="1620"/>
          </a:p>
          <a:p>
            <a:pPr lvl="1"/>
            <a:r>
              <a:rPr lang="en-US" altLang="en-GB" sz="1620"/>
              <a:t>rata atas</a:t>
            </a:r>
            <a:endParaRPr lang="en-US" altLang="en-GB" sz="1620"/>
          </a:p>
          <a:p>
            <a:pPr lvl="1"/>
            <a:r>
              <a:rPr lang="en-US" altLang="en-GB" sz="1620"/>
              <a:t>rata bawah</a:t>
            </a:r>
            <a:endParaRPr lang="en-US" altLang="en-GB" sz="1620"/>
          </a:p>
          <a:p>
            <a:pPr lvl="1"/>
            <a:r>
              <a:rPr lang="en-US" altLang="en-GB" sz="1620"/>
              <a:t>rata tengah horizontal</a:t>
            </a:r>
            <a:endParaRPr lang="en-US" altLang="en-GB" sz="162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2795" y="2753995"/>
            <a:ext cx="2209800" cy="8667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809865" y="3474085"/>
            <a:ext cx="0" cy="39497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134860" y="3869055"/>
            <a:ext cx="8756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atas</a:t>
            </a:r>
            <a:endParaRPr lang="en-US" altLang="en-GB" sz="1400" i="1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790815" y="2457450"/>
            <a:ext cx="14605" cy="39370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7189470" y="2207895"/>
            <a:ext cx="765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kiri</a:t>
            </a:r>
            <a:endParaRPr lang="en-US" altLang="en-GB" sz="1400" i="1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137525" y="2209800"/>
            <a:ext cx="4445" cy="64135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370445" y="1931670"/>
            <a:ext cx="1696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tengah vertikal</a:t>
            </a:r>
            <a:endParaRPr lang="en-US" altLang="en-GB" sz="1400" i="1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474710" y="2457450"/>
            <a:ext cx="14605" cy="39370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8315325" y="2207895"/>
            <a:ext cx="10242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kanan</a:t>
            </a:r>
            <a:endParaRPr lang="en-US" altLang="en-GB" sz="1400" i="1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89315" y="3474085"/>
            <a:ext cx="0" cy="39497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8347710" y="3869055"/>
            <a:ext cx="10636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bawah</a:t>
            </a:r>
            <a:endParaRPr lang="en-US" altLang="en-GB" sz="1400" i="1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1970" y="3474085"/>
            <a:ext cx="3810" cy="81788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7370445" y="4372610"/>
            <a:ext cx="1905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tengah horizontal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Align and distributes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848225" cy="4973955"/>
          </a:xfrm>
        </p:spPr>
        <p:txBody>
          <a:bodyPr/>
          <a:p>
            <a:r>
              <a:rPr lang="en-US" altLang="en-GB" sz="1800"/>
              <a:t>Distributes digunakan untuk meratakan persebaran objek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Ada beberapa jenisnya : </a:t>
            </a:r>
            <a:endParaRPr lang="en-US" altLang="en-GB" sz="1800"/>
          </a:p>
          <a:p>
            <a:pPr lvl="1"/>
            <a:r>
              <a:rPr lang="en-US" altLang="en-GB" sz="1620"/>
              <a:t>rata sebar vertikal</a:t>
            </a:r>
            <a:endParaRPr lang="en-US" altLang="en-GB" sz="1620"/>
          </a:p>
          <a:p>
            <a:pPr lvl="1"/>
            <a:r>
              <a:rPr lang="en-US" altLang="en-GB" sz="1620"/>
              <a:t>rata sebar horizontal</a:t>
            </a:r>
            <a:endParaRPr lang="en-US" altLang="en-GB" sz="162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435" y="3869690"/>
            <a:ext cx="1828800" cy="7048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69235" y="4070985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267075" y="3917950"/>
            <a:ext cx="14490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sebar horizontal</a:t>
            </a:r>
            <a:endParaRPr lang="en-US" altLang="en-GB" sz="1400" i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9235" y="4377690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3267075" y="4224655"/>
            <a:ext cx="12407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sebar vertikal</a:t>
            </a:r>
            <a:endParaRPr lang="en-US" altLang="en-GB" sz="1400" i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65" y="1377950"/>
            <a:ext cx="3644265" cy="4523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 Box 22"/>
          <p:cNvSpPr txBox="1"/>
          <p:nvPr/>
        </p:nvSpPr>
        <p:spPr>
          <a:xfrm>
            <a:off x="6341110" y="5964555"/>
            <a:ext cx="20332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contoh sebar horizontal</a:t>
            </a:r>
            <a:endParaRPr lang="en-US" altLang="en-GB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9539605" y="1752600"/>
            <a:ext cx="1527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awal objek</a:t>
            </a:r>
            <a:endParaRPr lang="en-US" altLang="en-GB" sz="1400" i="1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055" y="2682240"/>
            <a:ext cx="419100" cy="3524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5055" y="3479165"/>
            <a:ext cx="381000" cy="3143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975" y="4267835"/>
            <a:ext cx="352425" cy="3333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8075" y="5136515"/>
            <a:ext cx="314325" cy="342900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9539605" y="2705100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0" name="Text Box 29"/>
          <p:cNvSpPr txBox="1"/>
          <p:nvPr/>
        </p:nvSpPr>
        <p:spPr>
          <a:xfrm>
            <a:off x="9539605" y="3486785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1" name="Text Box 30"/>
          <p:cNvSpPr txBox="1"/>
          <p:nvPr/>
        </p:nvSpPr>
        <p:spPr>
          <a:xfrm>
            <a:off x="9539605" y="4267835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2" name="Text Box 31"/>
          <p:cNvSpPr txBox="1"/>
          <p:nvPr/>
        </p:nvSpPr>
        <p:spPr>
          <a:xfrm>
            <a:off x="9539605" y="5172710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Blur &amp; transparancy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1795" cy="4973955"/>
          </a:xfrm>
        </p:spPr>
        <p:txBody>
          <a:bodyPr/>
          <a:p>
            <a:r>
              <a:rPr lang="en-US" altLang="en-GB"/>
              <a:t>Blur dan transparansi bisa diatur dari </a:t>
            </a:r>
            <a:r>
              <a:rPr lang="en-US" altLang="en-GB" b="1"/>
              <a:t>fill and stroke panel</a:t>
            </a:r>
            <a:endParaRPr lang="en-US" altLang="en-GB" b="1"/>
          </a:p>
          <a:p>
            <a:endParaRPr lang="en-US" altLang="en-GB" b="1"/>
          </a:p>
          <a:p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905" y="2416810"/>
            <a:ext cx="5495290" cy="3107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Arrow Connector 17"/>
          <p:cNvCxnSpPr/>
          <p:nvPr/>
        </p:nvCxnSpPr>
        <p:spPr>
          <a:xfrm>
            <a:off x="6177280" y="4992370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6675120" y="4839335"/>
            <a:ext cx="4794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</a:t>
            </a:r>
            <a:endParaRPr lang="en-US" altLang="en-GB" sz="1400" i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177280" y="5299075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6675120" y="5146040"/>
            <a:ext cx="1162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transparansi</a:t>
            </a:r>
            <a:endParaRPr lang="en-US" altLang="en-GB" sz="1400" i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70" y="1152525"/>
            <a:ext cx="2585085" cy="245618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540" y="3915410"/>
            <a:ext cx="2406015" cy="23704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470390" y="3409950"/>
            <a:ext cx="8851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 10%</a:t>
            </a:r>
            <a:endParaRPr lang="en-US" altLang="en-GB" sz="1400" i="1"/>
          </a:p>
        </p:txBody>
      </p:sp>
      <p:sp>
        <p:nvSpPr>
          <p:cNvPr id="8" name="Text Box 7"/>
          <p:cNvSpPr txBox="1"/>
          <p:nvPr/>
        </p:nvSpPr>
        <p:spPr>
          <a:xfrm>
            <a:off x="8813165" y="6126480"/>
            <a:ext cx="2369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 10%, transparansi 50%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0945" y="2155190"/>
            <a:ext cx="2995295" cy="2877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Clipping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10782300" cy="4973955"/>
          </a:xfrm>
        </p:spPr>
        <p:txBody>
          <a:bodyPr/>
          <a:p>
            <a:r>
              <a:rPr lang="en-US" altLang="en-GB" sz="1800"/>
              <a:t>Clipping ialah memasukkan gambar ke dalam objek yang menjadi piguranya, sehingga bentuk gambar yang awalnya persegi bisa seolah-olah menjadi seperti foto yang masuk ke pigura</a:t>
            </a:r>
            <a:endParaRPr lang="en-US" altLang="en-GB" sz="1800"/>
          </a:p>
          <a:p>
            <a:endParaRPr lang="en-US" altLang="en-GB" sz="1600"/>
          </a:p>
          <a:p>
            <a:r>
              <a:rPr lang="en-US" altLang="en-GB" sz="1800"/>
              <a:t>Caranya clipping : </a:t>
            </a:r>
            <a:endParaRPr lang="en-US" altLang="en-GB" sz="1800"/>
          </a:p>
          <a:p>
            <a:pPr lvl="1"/>
            <a:r>
              <a:rPr lang="en-US" altLang="en-GB" sz="1600"/>
              <a:t>Import gambar</a:t>
            </a:r>
            <a:endParaRPr lang="en-US" altLang="en-GB" sz="1600"/>
          </a:p>
          <a:p>
            <a:pPr lvl="1"/>
            <a:r>
              <a:rPr lang="en-US" altLang="en-GB" sz="1600"/>
              <a:t>Buat objek yang akan menjadi pigura</a:t>
            </a:r>
            <a:endParaRPr lang="en-US" altLang="en-GB" sz="1600"/>
          </a:p>
          <a:p>
            <a:pPr lvl="1"/>
            <a:r>
              <a:rPr lang="en-US" altLang="en-GB" sz="1600"/>
              <a:t>Posisikan objek tersebut di depan gambar</a:t>
            </a:r>
            <a:endParaRPr lang="en-US" altLang="en-GB" sz="1600"/>
          </a:p>
          <a:p>
            <a:pPr lvl="1"/>
            <a:r>
              <a:rPr lang="en-US" altLang="en-GB" sz="1600"/>
              <a:t>Seleksi semua objeknya</a:t>
            </a:r>
            <a:endParaRPr lang="en-US" altLang="en-GB" sz="1600"/>
          </a:p>
          <a:p>
            <a:pPr lvl="1"/>
            <a:r>
              <a:rPr lang="en-US" altLang="en-GB" sz="1600"/>
              <a:t>Pilih object &gt;&gt; clip &gt;&gt; set</a:t>
            </a:r>
            <a:endParaRPr lang="en-US" altLang="en-GB" sz="1600"/>
          </a:p>
          <a:p>
            <a:pPr lvl="1"/>
            <a:endParaRPr lang="en-US" altLang="en-GB" sz="1600"/>
          </a:p>
          <a:p>
            <a:pPr lvl="1"/>
            <a:endParaRPr lang="en-US" altLang="en-GB" sz="1400"/>
          </a:p>
          <a:p>
            <a:pPr lvl="1"/>
            <a:endParaRPr lang="en-US" altLang="en-GB" sz="1200"/>
          </a:p>
          <a:p>
            <a:pPr lvl="1"/>
            <a:endParaRPr lang="en-US" altLang="en-GB" sz="1000"/>
          </a:p>
          <a:p>
            <a:pPr lvl="0"/>
            <a:r>
              <a:rPr lang="en-US" altLang="en-GB" sz="1800">
                <a:sym typeface="+mn-ea"/>
              </a:rPr>
              <a:t>Caranya melepas clipping : </a:t>
            </a:r>
            <a:endParaRPr lang="en-US" altLang="en-GB" sz="1800">
              <a:sym typeface="+mn-ea"/>
            </a:endParaRPr>
          </a:p>
          <a:p>
            <a:pPr lvl="1"/>
            <a:r>
              <a:rPr lang="en-US" altLang="en-GB" sz="1600"/>
              <a:t>pilih gambar yg sudah diclipping</a:t>
            </a:r>
            <a:endParaRPr lang="en-US" altLang="en-GB" sz="1600"/>
          </a:p>
          <a:p>
            <a:pPr lvl="1"/>
            <a:r>
              <a:rPr lang="en-US" altLang="en-GB" sz="1600"/>
              <a:t>Pilih object &gt;&gt; clip &gt;&gt; release</a:t>
            </a:r>
            <a:endParaRPr lang="en-US" altLang="en-GB" sz="1600"/>
          </a:p>
          <a:p>
            <a:pPr lvl="0"/>
            <a:endParaRPr lang="en-US" altLang="en-GB" sz="1775"/>
          </a:p>
          <a:p>
            <a:pPr lvl="0"/>
            <a:r>
              <a:rPr lang="en-US" altLang="en-GB" sz="1775"/>
              <a:t>Melepas clipping digunakan ketika kita butuh untuk mengubah posisi gambar dalam pigura</a:t>
            </a:r>
            <a:endParaRPr lang="en-US" altLang="en-GB" sz="177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20" y="1983105"/>
            <a:ext cx="2849880" cy="3221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4201795"/>
            <a:ext cx="4132580" cy="58928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738620" y="4726305"/>
            <a:ext cx="17056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sebelum di-clipping</a:t>
            </a:r>
            <a:endParaRPr lang="en-US" altLang="en-GB" sz="1400" i="1"/>
          </a:p>
        </p:txBody>
      </p:sp>
      <p:sp>
        <p:nvSpPr>
          <p:cNvPr id="9" name="Text Box 8"/>
          <p:cNvSpPr txBox="1"/>
          <p:nvPr/>
        </p:nvSpPr>
        <p:spPr>
          <a:xfrm>
            <a:off x="9476105" y="4726305"/>
            <a:ext cx="1607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setelah di-clipping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/>
              <a:t>Color gradient ialah perubahan warna dari A ke B pada satu objek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Caranya : </a:t>
            </a:r>
            <a:endParaRPr lang="en-US" altLang="en-GB"/>
          </a:p>
          <a:p>
            <a:pPr lvl="1"/>
            <a:r>
              <a:rPr lang="en-US" altLang="en-GB"/>
              <a:t>seleksi objek</a:t>
            </a:r>
            <a:endParaRPr lang="en-US" altLang="en-GB"/>
          </a:p>
          <a:p>
            <a:pPr lvl="1"/>
            <a:r>
              <a:rPr lang="en-US" altLang="en-GB"/>
              <a:t>pilih </a:t>
            </a:r>
            <a:r>
              <a:rPr lang="en-US" altLang="en-GB" b="1"/>
              <a:t>linear gradient</a:t>
            </a:r>
            <a:r>
              <a:rPr lang="en-US" altLang="en-GB"/>
              <a:t> atau </a:t>
            </a:r>
            <a:r>
              <a:rPr lang="en-US" altLang="en-GB" b="1"/>
              <a:t>radial gradient</a:t>
            </a:r>
            <a:endParaRPr lang="en-US" altLang="en-GB"/>
          </a:p>
          <a:p>
            <a:pPr lvl="1"/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0245" y="1851025"/>
            <a:ext cx="4643755" cy="231457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9875520" y="1601470"/>
            <a:ext cx="5715" cy="66484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9164320" y="1067435"/>
            <a:ext cx="82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linear</a:t>
            </a:r>
            <a:endParaRPr lang="en-US" altLang="en-GB" sz="1400"/>
          </a:p>
          <a:p>
            <a:r>
              <a:rPr lang="en-US" altLang="en-GB" sz="1400"/>
              <a:t>gradient</a:t>
            </a:r>
            <a:endParaRPr lang="en-US" altLang="en-GB" sz="140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0129520" y="1588770"/>
            <a:ext cx="5715" cy="66484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9989820" y="1054735"/>
            <a:ext cx="82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radial</a:t>
            </a:r>
            <a:endParaRPr lang="en-US" altLang="en-GB" sz="1400"/>
          </a:p>
          <a:p>
            <a:r>
              <a:rPr lang="en-US" altLang="en-GB" sz="1400"/>
              <a:t>gradient</a:t>
            </a:r>
            <a:endParaRPr lang="en-US" altLang="en-GB" sz="1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4723130"/>
            <a:ext cx="3553460" cy="1730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715" y="4695825"/>
            <a:ext cx="3298825" cy="17576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809490" y="6453505"/>
            <a:ext cx="3554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persegi dengan linear gradient</a:t>
            </a:r>
            <a:endParaRPr lang="en-US" altLang="en-GB" sz="1400"/>
          </a:p>
        </p:txBody>
      </p:sp>
      <p:sp>
        <p:nvSpPr>
          <p:cNvPr id="10" name="Text Box 9"/>
          <p:cNvSpPr txBox="1"/>
          <p:nvPr/>
        </p:nvSpPr>
        <p:spPr>
          <a:xfrm>
            <a:off x="8641080" y="6453505"/>
            <a:ext cx="3300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persegi dengan radial gradient</a:t>
            </a:r>
            <a:endParaRPr lang="en-US" altLang="en-GB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/>
              <a:t>Untuk memodifikasi gradient caranya : </a:t>
            </a:r>
            <a:endParaRPr lang="en-US" altLang="en-GB"/>
          </a:p>
          <a:p>
            <a:pPr lvl="1"/>
            <a:r>
              <a:rPr lang="en-US" altLang="en-GB" sz="1800"/>
              <a:t>klik 2x pada objek, akan muncul garis dengan 2 titik pada pucuknya</a:t>
            </a:r>
            <a:endParaRPr lang="en-US" altLang="en-GB" sz="1800"/>
          </a:p>
          <a:p>
            <a:pPr lvl="1"/>
            <a:r>
              <a:rPr lang="en-US" altLang="en-GB" sz="1800"/>
              <a:t>perhatikan pada toolbox, gradient aktif</a:t>
            </a:r>
            <a:endParaRPr lang="en-US" altLang="en-GB" sz="1800"/>
          </a:p>
          <a:p>
            <a:pPr lvl="1"/>
            <a:r>
              <a:rPr lang="en-US" altLang="en-GB" sz="1800"/>
              <a:t>arah gradient bisa diubah dengan menggeser </a:t>
            </a:r>
            <a:r>
              <a:rPr lang="en-US" altLang="en-GB" sz="1800" b="1"/>
              <a:t>titik gradientnya</a:t>
            </a:r>
            <a:endParaRPr lang="en-US" altLang="en-GB" sz="1800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8330" y="1117600"/>
            <a:ext cx="3501390" cy="18923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7802245" y="2291715"/>
            <a:ext cx="453390" cy="254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6992620" y="2032000"/>
            <a:ext cx="8756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gradient </a:t>
            </a:r>
            <a:endParaRPr lang="en-US" altLang="en-GB" sz="1400"/>
          </a:p>
          <a:p>
            <a:r>
              <a:rPr lang="en-US" altLang="en-GB" sz="1400"/>
              <a:t>toolbox</a:t>
            </a:r>
            <a:endParaRPr lang="en-US" altLang="en-GB" sz="1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45" y="3231515"/>
            <a:ext cx="2094865" cy="1702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210" y="3230880"/>
            <a:ext cx="1662430" cy="17030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 Box 15"/>
          <p:cNvSpPr txBox="1"/>
          <p:nvPr/>
        </p:nvSpPr>
        <p:spPr>
          <a:xfrm>
            <a:off x="7497445" y="4933950"/>
            <a:ext cx="2095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arah gradient diagonal</a:t>
            </a:r>
            <a:endParaRPr lang="en-US" altLang="en-GB" sz="1400"/>
          </a:p>
        </p:txBody>
      </p:sp>
      <p:sp>
        <p:nvSpPr>
          <p:cNvPr id="17" name="Text Box 16"/>
          <p:cNvSpPr txBox="1"/>
          <p:nvPr/>
        </p:nvSpPr>
        <p:spPr>
          <a:xfrm>
            <a:off x="9808210" y="4933950"/>
            <a:ext cx="1920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arah gradient vertikal</a:t>
            </a:r>
            <a:endParaRPr lang="en-US" altLang="en-GB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 sz="1800">
                <a:sym typeface="+mn-ea"/>
              </a:rPr>
              <a:t>Pada inkscape warna pada gradient biasanya warna yang sama, namun dengan transparansi yang berbeda</a:t>
            </a:r>
            <a:endParaRPr lang="en-US" altLang="en-GB" sz="1800">
              <a:sym typeface="+mn-ea"/>
            </a:endParaRPr>
          </a:p>
          <a:p>
            <a:endParaRPr lang="en-US" altLang="en-GB" sz="1600">
              <a:sym typeface="+mn-ea"/>
            </a:endParaRPr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00"/>
              <a:t>warna gradient bisa diubah dengan mengklik titik gradientnya, kemudian pilih warnanya pada </a:t>
            </a:r>
            <a:r>
              <a:rPr lang="en-US" altLang="en-GB" sz="1600" b="1"/>
              <a:t>fill &amp; gradient panel</a:t>
            </a:r>
            <a:endParaRPr lang="en-US" altLang="en-GB" sz="1600" b="1"/>
          </a:p>
          <a:p>
            <a:pPr lvl="1"/>
            <a:r>
              <a:rPr lang="en-US" altLang="en-GB" sz="1600"/>
              <a:t>untuk membuat gradasi tanpa transparansi, ubah warnanya agar memiliki </a:t>
            </a:r>
            <a:br>
              <a:rPr lang="en-US" altLang="en-GB" sz="1600"/>
            </a:br>
            <a:r>
              <a:rPr lang="en-US" altLang="en-GB" sz="1600" b="1"/>
              <a:t>nilai alpha = 255</a:t>
            </a:r>
            <a:endParaRPr lang="en-US" altLang="en-GB" sz="1600" b="1"/>
          </a:p>
          <a:p>
            <a:pPr lvl="1"/>
            <a:endParaRPr lang="en-US" altLang="en-GB" sz="16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567815"/>
            <a:ext cx="1938655" cy="1410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725" y="1445260"/>
            <a:ext cx="1570990" cy="1564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495" y="1567815"/>
            <a:ext cx="1885950" cy="14097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218805" y="2228215"/>
            <a:ext cx="501015" cy="13271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89820" y="2228215"/>
            <a:ext cx="387985" cy="15811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5" y="4410710"/>
            <a:ext cx="4314190" cy="1561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90" y="4410710"/>
            <a:ext cx="4466590" cy="161226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499225" y="3009265"/>
            <a:ext cx="2095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pada pucuk awal</a:t>
            </a:r>
            <a:endParaRPr lang="en-US" altLang="en-GB" sz="1400"/>
          </a:p>
        </p:txBody>
      </p:sp>
      <p:sp>
        <p:nvSpPr>
          <p:cNvPr id="20" name="Text Box 19"/>
          <p:cNvSpPr txBox="1"/>
          <p:nvPr/>
        </p:nvSpPr>
        <p:spPr>
          <a:xfrm>
            <a:off x="9989820" y="3009265"/>
            <a:ext cx="2095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pada pucuk akhir</a:t>
            </a:r>
            <a:endParaRPr lang="en-US" altLang="en-GB" sz="1400"/>
          </a:p>
        </p:txBody>
      </p:sp>
      <p:sp>
        <p:nvSpPr>
          <p:cNvPr id="21" name="Text Box 20"/>
          <p:cNvSpPr txBox="1"/>
          <p:nvPr/>
        </p:nvSpPr>
        <p:spPr>
          <a:xfrm>
            <a:off x="2299335" y="6022975"/>
            <a:ext cx="2095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pucuk akhir, alpha = 0</a:t>
            </a:r>
            <a:endParaRPr lang="en-US" altLang="en-GB" sz="1400"/>
          </a:p>
        </p:txBody>
      </p:sp>
      <p:sp>
        <p:nvSpPr>
          <p:cNvPr id="22" name="Text Box 21"/>
          <p:cNvSpPr txBox="1"/>
          <p:nvPr/>
        </p:nvSpPr>
        <p:spPr>
          <a:xfrm>
            <a:off x="7484110" y="6022975"/>
            <a:ext cx="2095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pucuk akhir, alpha = 255</a:t>
            </a:r>
            <a:endParaRPr lang="en-US" altLang="en-GB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 sz="1800">
                <a:sym typeface="+mn-ea"/>
              </a:rPr>
              <a:t>Pada inkscape warna pada gradient bisa ditambah atau dikurangi</a:t>
            </a:r>
            <a:endParaRPr lang="en-US" altLang="en-GB" sz="1800">
              <a:sym typeface="+mn-ea"/>
            </a:endParaRPr>
          </a:p>
          <a:p>
            <a:endParaRPr lang="en-US" altLang="en-GB" sz="1600">
              <a:sym typeface="+mn-ea"/>
            </a:endParaRPr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00"/>
              <a:t>Seleksi objek</a:t>
            </a:r>
            <a:endParaRPr lang="en-US" altLang="en-GB" sz="1600"/>
          </a:p>
          <a:p>
            <a:pPr lvl="1"/>
            <a:r>
              <a:rPr lang="en-US" altLang="en-GB" sz="1600"/>
              <a:t>Pilih edit gradient pada toolbox</a:t>
            </a:r>
            <a:endParaRPr lang="en-US" altLang="en-GB" sz="1600"/>
          </a:p>
          <a:p>
            <a:pPr lvl="1"/>
            <a:r>
              <a:rPr lang="en-US" altLang="en-GB" sz="1600"/>
              <a:t>Pada command bar akan muncul pilihan modifikasi gradient</a:t>
            </a:r>
            <a:br>
              <a:rPr lang="en-US" altLang="en-GB" sz="1600"/>
            </a:br>
            <a:br>
              <a:rPr lang="en-US" altLang="en-GB" sz="1600"/>
            </a:br>
            <a:endParaRPr lang="en-US" altLang="en-GB" sz="1600"/>
          </a:p>
          <a:p>
            <a:pPr lvl="1"/>
            <a:r>
              <a:rPr lang="en-US" altLang="en-GB" sz="1600"/>
              <a:t>Untuk menambah titik gradient : pilih salah satu titik gradient, kemudian pilih</a:t>
            </a:r>
            <a:br>
              <a:rPr lang="en-US" altLang="en-GB" sz="1600"/>
            </a:br>
            <a:endParaRPr lang="en-US" altLang="en-GB" sz="1600"/>
          </a:p>
          <a:p>
            <a:pPr lvl="1"/>
            <a:r>
              <a:rPr lang="en-US" altLang="en-GB" sz="1600"/>
              <a:t>Untuk menghapus titik gradient, pilih salah satu titik gradient kemudian pilih </a:t>
            </a:r>
            <a:endParaRPr lang="en-US" altLang="en-GB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8160" y="2641600"/>
            <a:ext cx="409575" cy="3359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5" y="3552825"/>
            <a:ext cx="4697730" cy="354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4319270"/>
            <a:ext cx="271145" cy="342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0" y="1275715"/>
            <a:ext cx="4491355" cy="22802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4114800"/>
            <a:ext cx="4540885" cy="22847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7387590" y="3576955"/>
            <a:ext cx="4376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setelah menambahkan titik gradient</a:t>
            </a:r>
            <a:endParaRPr lang="en-US" altLang="en-GB" sz="1400"/>
          </a:p>
        </p:txBody>
      </p:sp>
      <p:sp>
        <p:nvSpPr>
          <p:cNvPr id="17" name="Text Box 16"/>
          <p:cNvSpPr txBox="1"/>
          <p:nvPr/>
        </p:nvSpPr>
        <p:spPr>
          <a:xfrm>
            <a:off x="7386955" y="6399530"/>
            <a:ext cx="4376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titik gradient baru diubah</a:t>
            </a:r>
            <a:endParaRPr lang="en-US" altLang="en-GB" sz="14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630" y="5076190"/>
            <a:ext cx="327025" cy="35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ackground3"/>
          <p:cNvPicPr>
            <a:picLocks noChangeAspect="1"/>
          </p:cNvPicPr>
          <p:nvPr/>
        </p:nvPicPr>
        <p:blipFill>
          <a:blip r:embed="rId1"/>
          <a:srcRect b="25450"/>
          <a:stretch>
            <a:fillRect/>
          </a:stretch>
        </p:blipFill>
        <p:spPr>
          <a:xfrm>
            <a:off x="-26670" y="-6350"/>
            <a:ext cx="12242800" cy="6845300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1942465" y="828675"/>
            <a:ext cx="3288030" cy="115633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tx1"/>
                </a:solidFill>
              </a:rPr>
              <a:t>Tugas!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210" y="2774950"/>
            <a:ext cx="6035040" cy="3069590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3290570"/>
            <a:ext cx="477520" cy="520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3963035"/>
            <a:ext cx="415925" cy="410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4528185"/>
            <a:ext cx="503555" cy="34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80" y="5038725"/>
            <a:ext cx="396607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380" y="5544185"/>
            <a:ext cx="466090" cy="4394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Tugas!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Ceritanya, setelah membuat kartu nama, anda ingin promosi produk/buka lowongan pekerjaan. Namun desain </a:t>
            </a:r>
            <a:r>
              <a:rPr lang="en-US" altLang="en-GB">
                <a:sym typeface="+mn-ea"/>
              </a:rPr>
              <a:t>flyer/brosur</a:t>
            </a:r>
            <a:r>
              <a:rPr lang="en-US" altLang="en-GB"/>
              <a:t> sebelum dibawa ke percetakan belum ada. Tugas anda adalah membuatnya.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Jenis brosur/flyer : lowongan pekerjaan / menu makanan / katalog produk / brosur promosi </a:t>
            </a:r>
            <a:endParaRPr lang="en-US" altLang="en-GB"/>
          </a:p>
          <a:p>
            <a:r>
              <a:rPr lang="en-US" altLang="en-GB"/>
              <a:t>Teknik yang harus digunakan : </a:t>
            </a:r>
            <a:endParaRPr lang="en-US" altLang="en-GB"/>
          </a:p>
          <a:p>
            <a:pPr lvl="1"/>
            <a:r>
              <a:rPr lang="en-US" altLang="en-GB"/>
              <a:t>clipping</a:t>
            </a:r>
            <a:endParaRPr lang="en-US" altLang="en-GB"/>
          </a:p>
          <a:p>
            <a:pPr lvl="1"/>
            <a:r>
              <a:rPr lang="en-US" altLang="en-GB"/>
              <a:t>align and distributes</a:t>
            </a:r>
            <a:endParaRPr lang="en-US" altLang="en-GB"/>
          </a:p>
          <a:p>
            <a:pPr lvl="1"/>
            <a:r>
              <a:rPr lang="en-US" altLang="en-GB"/>
              <a:t>shadow</a:t>
            </a:r>
            <a:endParaRPr lang="en-US" altLang="en-GB"/>
          </a:p>
          <a:p>
            <a:pPr lvl="1"/>
            <a:r>
              <a:rPr lang="en-US" altLang="en-GB"/>
              <a:t>gradien warna</a:t>
            </a:r>
            <a:endParaRPr lang="en-US" altLang="en-GB"/>
          </a:p>
          <a:p>
            <a:pPr lvl="1"/>
            <a:endParaRPr lang="en-US" alt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Contoh Tugas</a:t>
            </a:r>
            <a:endParaRPr lang="en-US" altLang="en-GB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5" name="Picture 4" descr="contoh-tugas-lowonganpekerja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1602105"/>
            <a:ext cx="4663440" cy="4657725"/>
          </a:xfrm>
          <a:prstGeom prst="rect">
            <a:avLst/>
          </a:prstGeom>
        </p:spPr>
      </p:pic>
      <p:pic>
        <p:nvPicPr>
          <p:cNvPr id="6" name="Picture 5" descr="contoh-tugas-menumakan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760" y="1037590"/>
            <a:ext cx="5050790" cy="3062605"/>
          </a:xfrm>
          <a:prstGeom prst="rect">
            <a:avLst/>
          </a:prstGeom>
        </p:spPr>
      </p:pic>
      <p:pic>
        <p:nvPicPr>
          <p:cNvPr id="7" name="Picture 6" descr="contoh-tugas-bros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760" y="4100195"/>
            <a:ext cx="397446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Referensi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30 Beautiful Color Gradients For Your Next Design Project </a:t>
            </a:r>
            <a:r>
              <a:rPr lang="en-GB" altLang="en-US">
                <a:hlinkClick r:id="rId1" action="ppaction://hlinkfile"/>
              </a:rPr>
              <a:t>https://digitalsynopsis.com/design/beautiful-color-gradients-backgrounds/</a:t>
            </a:r>
            <a:r>
              <a:rPr lang="en-GB" altLang="en-US"/>
              <a:t> </a:t>
            </a:r>
            <a:endParaRPr lang="en-GB" altLang="en-US"/>
          </a:p>
          <a:p>
            <a:r>
              <a:rPr lang="en-GB" altLang="en-US">
                <a:sym typeface="+mn-ea"/>
              </a:rPr>
              <a:t>Inkscape for Noobs – Part II: Practice </a:t>
            </a:r>
            <a:r>
              <a:rPr lang="en-GB" altLang="en-US">
                <a:sym typeface="+mn-ea"/>
                <a:hlinkClick r:id="rId2"/>
              </a:rPr>
              <a:t>http://vektorrascheln.de/posts/2015/Dec/inkscape-fuer-einsteiger-teil-ii-praxis-en.html</a:t>
            </a:r>
            <a:endParaRPr lang="en-GB" altLang="en-US">
              <a:sym typeface="+mn-ea"/>
              <a:hlinkClick r:id="rId2"/>
            </a:endParaRPr>
          </a:p>
          <a:p>
            <a:r>
              <a:rPr lang="en-US" altLang="en-GB"/>
              <a:t>Tipografi, arti dan fungsinya </a:t>
            </a:r>
            <a:r>
              <a:rPr lang="en-US" altLang="en-GB">
                <a:hlinkClick r:id="rId3"/>
              </a:rPr>
              <a:t>http://helliumworks.blogspot.kr/2010/12/tipografi-arti-dan-fungsinya.html</a:t>
            </a:r>
            <a:endParaRPr lang="en-US" altLang="en-GB">
              <a:hlinkClick r:id="rId3"/>
            </a:endParaRPr>
          </a:p>
          <a:p>
            <a:r>
              <a:rPr lang="en-US" altLang="en-GB"/>
              <a:t>17 Jenis font untuk desain </a:t>
            </a:r>
            <a:r>
              <a:rPr lang="en-US" altLang="en-GB">
                <a:hlinkClick r:id="rId4" action="ppaction://hlinkfile"/>
              </a:rPr>
              <a:t>https://www.decodeko.co.id/blog/jenis-jenis-font/</a:t>
            </a:r>
            <a:endParaRPr lang="en-US" altLang="en-GB"/>
          </a:p>
          <a:p>
            <a:r>
              <a:rPr lang="en-US" altLang="en-GB"/>
              <a:t>Permainan Warna Dalam Desain Agar Terlihat Lebih Profesional </a:t>
            </a:r>
            <a:r>
              <a:rPr lang="en-GB" altLang="en-US"/>
              <a:t> </a:t>
            </a:r>
            <a:r>
              <a:rPr lang="en-GB" altLang="en-US">
                <a:hlinkClick r:id="rId5"/>
              </a:rPr>
              <a:t>http://blog.sribu.com/permainan-warna-dalam-desain-agar-terlihat-lebih-profesional/</a:t>
            </a:r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635"/>
            <a:ext cx="3129915" cy="4433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5" y="-1270"/>
            <a:ext cx="3130550" cy="443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30" y="-635"/>
            <a:ext cx="3456940" cy="3456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395" y="3456305"/>
            <a:ext cx="3457575" cy="34575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65" y="5715"/>
            <a:ext cx="2475865" cy="34505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65" y="3456305"/>
            <a:ext cx="2466340" cy="34074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685" y="4684395"/>
            <a:ext cx="3275965" cy="951230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" y="5635625"/>
            <a:ext cx="6260465" cy="1047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Review Pertemuan 1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 b="1">
                <a:sym typeface="+mn-ea"/>
              </a:rPr>
              <a:t>Teori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Mengapa Inkscape?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Hukum menggunakan software bajakan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Software gratisan apakah mumpuni?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Vector vs Bitmap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 b="1"/>
              <a:t>Praktek</a:t>
            </a:r>
            <a:endParaRPr lang="en-US" altLang="en-GB" b="1"/>
          </a:p>
          <a:p>
            <a:pPr>
              <a:lnSpc>
                <a:spcPct val="100000"/>
              </a:lnSpc>
            </a:pPr>
            <a:r>
              <a:rPr lang="en-US" altLang="en-GB"/>
              <a:t>Antarmuka Inkscape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Kontrol antarmuka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Membuat objek persegi, lingkaran, teks, bintang-x dan segi-x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Kontrol objek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Ekspor dan impor gambar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Setting ukuran dokumen </a:t>
            </a:r>
            <a:endParaRPr lang="en-US" altLang="en-GB"/>
          </a:p>
          <a:p>
            <a:pPr>
              <a:lnSpc>
                <a:spcPct val="100000"/>
              </a:lnSpc>
            </a:pPr>
            <a:endParaRPr lang="en-US" altLang="en-GB"/>
          </a:p>
          <a:p>
            <a:pPr>
              <a:lnSpc>
                <a:spcPct val="100000"/>
              </a:lnSpc>
            </a:pP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Materi pertemuan 2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 sz="1800" b="1"/>
              <a:t>Teori</a:t>
            </a:r>
            <a:endParaRPr lang="en-US" altLang="en-GB" sz="1800" b="1"/>
          </a:p>
          <a:p>
            <a:r>
              <a:rPr lang="en-US" altLang="en-GB" sz="1600"/>
              <a:t>Tipografi</a:t>
            </a:r>
            <a:endParaRPr lang="en-US" altLang="en-GB" sz="1600"/>
          </a:p>
          <a:p>
            <a:r>
              <a:rPr lang="en-US" altLang="en-GB" sz="1600"/>
              <a:t>Kombinasi warna</a:t>
            </a:r>
            <a:endParaRPr lang="en-US" altLang="en-GB" sz="1600"/>
          </a:p>
          <a:p>
            <a:r>
              <a:rPr lang="en-US" altLang="en-GB" sz="1600"/>
              <a:t>Layout dokumen</a:t>
            </a:r>
            <a:endParaRPr lang="en-US" altLang="en-GB" sz="1600"/>
          </a:p>
          <a:p>
            <a:pPr marL="0" indent="0">
              <a:buNone/>
            </a:pPr>
            <a:endParaRPr lang="en-US" altLang="en-GB" sz="1200"/>
          </a:p>
          <a:p>
            <a:pPr marL="0" indent="0">
              <a:buNone/>
            </a:pPr>
            <a:r>
              <a:rPr lang="en-US" altLang="en-GB" sz="1800" b="1"/>
              <a:t>Praktek</a:t>
            </a:r>
            <a:endParaRPr lang="en-US" altLang="en-GB" sz="1800" b="1"/>
          </a:p>
          <a:p>
            <a:r>
              <a:rPr lang="en-US" altLang="en-GB" sz="1600"/>
              <a:t>Seleksi objek</a:t>
            </a:r>
            <a:endParaRPr lang="en-US" altLang="en-GB" sz="1600"/>
          </a:p>
          <a:p>
            <a:r>
              <a:rPr lang="en-US" altLang="en-GB" sz="1600"/>
              <a:t>Group and ungroup</a:t>
            </a:r>
            <a:endParaRPr lang="en-US" altLang="en-GB" sz="1600"/>
          </a:p>
          <a:p>
            <a:r>
              <a:rPr lang="en-US" altLang="en-GB" sz="1600"/>
              <a:t>Object position</a:t>
            </a:r>
            <a:endParaRPr lang="en-US" altLang="en-GB" sz="1600"/>
          </a:p>
          <a:p>
            <a:r>
              <a:rPr lang="en-US" altLang="en-GB" sz="1600"/>
              <a:t>Align and distributes</a:t>
            </a:r>
            <a:endParaRPr lang="en-US" altLang="en-GB" sz="1600"/>
          </a:p>
          <a:p>
            <a:r>
              <a:rPr lang="en-US" altLang="en-GB" sz="1600"/>
              <a:t>Shadow &amp; Blur</a:t>
            </a:r>
            <a:endParaRPr lang="en-US" altLang="en-GB" sz="1600"/>
          </a:p>
          <a:p>
            <a:r>
              <a:rPr lang="en-US" altLang="en-GB" sz="1600"/>
              <a:t>Clipping</a:t>
            </a:r>
            <a:endParaRPr lang="en-US" altLang="en-GB" sz="1600"/>
          </a:p>
          <a:p>
            <a:r>
              <a:rPr lang="en-US" altLang="en-GB" sz="1600">
                <a:sym typeface="+mn-ea"/>
              </a:rPr>
              <a:t>Color gradient </a:t>
            </a:r>
            <a:endParaRPr lang="en-US" altLang="en-GB" sz="1600"/>
          </a:p>
          <a:p>
            <a:r>
              <a:rPr lang="en-US" altLang="en-GB" sz="1600"/>
              <a:t>Path</a:t>
            </a:r>
            <a:endParaRPr lang="en-US" altLang="en-GB" sz="1600"/>
          </a:p>
          <a:p>
            <a:r>
              <a:rPr lang="en-US" altLang="en-GB" sz="1600"/>
              <a:t>Object to path</a:t>
            </a:r>
            <a:endParaRPr lang="en-US" altLang="en-GB" sz="1600"/>
          </a:p>
          <a:p>
            <a:endParaRPr lang="en-US" altLang="en-GB" sz="1200"/>
          </a:p>
          <a:p>
            <a:pPr marL="0" indent="0">
              <a:buNone/>
            </a:pPr>
            <a:r>
              <a:rPr lang="en-US" altLang="en-GB" sz="1800" b="1"/>
              <a:t>Tugas</a:t>
            </a:r>
            <a:endParaRPr lang="en-US" altLang="en-GB" sz="1800" b="1"/>
          </a:p>
          <a:p>
            <a:endParaRPr lang="en-US" altLang="en-GB"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background"/>
          <p:cNvPicPr>
            <a:picLocks noChangeAspect="1"/>
          </p:cNvPicPr>
          <p:nvPr/>
        </p:nvPicPr>
        <p:blipFill>
          <a:blip r:embed="rId1"/>
          <a:srcRect b="15596"/>
          <a:stretch>
            <a:fillRect/>
          </a:stretch>
        </p:blipFill>
        <p:spPr>
          <a:xfrm>
            <a:off x="-12700" y="-19050"/>
            <a:ext cx="12214225" cy="6873240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3669665" y="2244090"/>
            <a:ext cx="9307195" cy="160782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6600" b="1">
                <a:solidFill>
                  <a:schemeClr val="bg1"/>
                </a:solidFill>
              </a:rPr>
              <a:t>Teori</a:t>
            </a:r>
            <a:endParaRPr lang="en-US" altLang="en-GB" sz="6600" b="1">
              <a:solidFill>
                <a:schemeClr val="bg1"/>
              </a:solidFill>
            </a:endParaRPr>
          </a:p>
          <a:p>
            <a:pPr algn="l"/>
            <a:r>
              <a:rPr lang="en-US" altLang="en-GB" sz="3200" b="1">
                <a:solidFill>
                  <a:schemeClr val="bg1"/>
                </a:solidFill>
              </a:rPr>
              <a:t>Beberapa teori dasar desain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7680960" cy="4973955"/>
          </a:xfrm>
        </p:spPr>
        <p:txBody>
          <a:bodyPr/>
          <a:p>
            <a:pPr marL="0" indent="0">
              <a:buNone/>
            </a:pPr>
            <a:r>
              <a:rPr lang="en-US" altLang="en-GB" sz="1800"/>
              <a:t>Tipografi ilmu dalam memilih menata huruf pada ruang-ruang yang tersedia untuk menciptakan kesan tertentu, sehingga menolong pembaca untuk mendapatkan kenyamanan membaca semaksimal mungkin</a:t>
            </a:r>
            <a:endParaRPr lang="en-US" altLang="en-GB" sz="1800"/>
          </a:p>
          <a:p>
            <a:endParaRPr lang="en-US" altLang="en-GB" sz="1600"/>
          </a:p>
          <a:p>
            <a:pPr marL="0" indent="0">
              <a:buNone/>
            </a:pPr>
            <a:r>
              <a:rPr lang="en-US" altLang="en-GB" sz="1800"/>
              <a:t>Tipografi erat kaitannya dengan font. Ada </a:t>
            </a:r>
            <a:r>
              <a:rPr lang="en-US" altLang="en-GB" sz="1800" b="1"/>
              <a:t>17 tipe font</a:t>
            </a:r>
            <a:r>
              <a:rPr lang="en-US" altLang="en-GB" sz="1800"/>
              <a:t> yang perlu anda ketahui : </a:t>
            </a:r>
            <a:endParaRPr lang="en-US" altLang="en-GB" sz="1800"/>
          </a:p>
          <a:p>
            <a:pPr marL="457200" lvl="0" indent="-457200">
              <a:buAutoNum type="arabicPeriod"/>
            </a:pPr>
            <a:r>
              <a:rPr lang="en-US" altLang="en-GB" sz="1800" b="1"/>
              <a:t>Serif</a:t>
            </a:r>
            <a:br>
              <a:rPr lang="en-US" altLang="en-GB" sz="1800"/>
            </a:br>
            <a:r>
              <a:rPr lang="en-US" altLang="en-GB" sz="1800"/>
              <a:t>Jenis tipografi yang terdiri dari garis dengan tanda guratan kecil yang mudah dibaca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/>
            </a:pPr>
            <a:r>
              <a:rPr lang="en-US" altLang="en-GB" sz="1800" b="1"/>
              <a:t>Sans Serif</a:t>
            </a:r>
            <a:br>
              <a:rPr lang="en-US" altLang="en-GB" sz="1800" b="1"/>
            </a:br>
            <a:r>
              <a:rPr lang="en-US" altLang="en-GB" sz="1800"/>
              <a:t>Font Sans Serif adalah tipografi yang terdiri dari guratan garis sederhana. Jenis ini tidak memiliki hiasan atau guratan kecil seperti ujung dari karakter tipografi Serif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4705" y="2950845"/>
            <a:ext cx="3477260" cy="1753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705" y="4798060"/>
            <a:ext cx="3241040" cy="1635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</a:t>
            </a:r>
            <a:r>
              <a:rPr lang="en-US" altLang="en-GB">
                <a:sym typeface="+mn-ea"/>
              </a:rPr>
              <a:t>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7680960" cy="4973955"/>
          </a:xfrm>
        </p:spPr>
        <p:txBody>
          <a:bodyPr/>
          <a:p>
            <a:pPr>
              <a:buFont typeface="+mj-lt"/>
              <a:buAutoNum type="arabicPeriod" startAt="3"/>
            </a:pPr>
            <a:r>
              <a:rPr lang="en-US" altLang="en-GB" sz="1800" b="1"/>
              <a:t>Display</a:t>
            </a:r>
            <a:br>
              <a:rPr lang="en-US" altLang="en-GB" sz="1800"/>
            </a:br>
            <a:r>
              <a:rPr lang="en-US" altLang="en-GB" sz="1800"/>
              <a:t>Jenis font Display juga dikenal sebagai font untuk judul yang dimaksudkan untuk menarik perhatian pembaca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3"/>
            </a:pPr>
            <a:r>
              <a:rPr lang="en-US" altLang="en-GB" sz="1800" b="1"/>
              <a:t>Slab Serif</a:t>
            </a:r>
            <a:br>
              <a:rPr lang="en-US" altLang="en-GB" sz="1800" b="1"/>
            </a:br>
            <a:r>
              <a:rPr lang="en-US" altLang="en-GB" sz="1800"/>
              <a:t>Slab Serif berukuran besar dan tebal sehingga mampu menarik perhatian</a:t>
            </a: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3"/>
            </a:pPr>
            <a:r>
              <a:rPr lang="en-US" altLang="en-GB" sz="1800" b="1"/>
              <a:t>Hand drawn</a:t>
            </a:r>
            <a:br>
              <a:rPr lang="en-US" altLang="en-GB" sz="1800"/>
            </a:br>
            <a:r>
              <a:rPr lang="en-US" altLang="en-GB" sz="1800"/>
              <a:t>Tipe font seperti tulisan tangan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7240" y="1344295"/>
            <a:ext cx="3185160" cy="160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40" y="3042285"/>
            <a:ext cx="3166745" cy="1597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35" y="4764405"/>
            <a:ext cx="3145155" cy="1586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8132</Words>
  <Application>WPS Presentation</Application>
  <PresentationFormat>Widescreen</PresentationFormat>
  <Paragraphs>374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Kelson Sans</vt:lpstr>
      <vt:lpstr>Default Design</vt:lpstr>
      <vt:lpstr>Workshop Inkscape 2017</vt:lpstr>
      <vt:lpstr>Apakah Laptop + Mouse  sudah ada?  Inkscape sudah terinstal?</vt:lpstr>
      <vt:lpstr>Siapa saya?</vt:lpstr>
      <vt:lpstr>PowerPoint 演示文稿</vt:lpstr>
      <vt:lpstr>Review Pertemuan 1</vt:lpstr>
      <vt:lpstr>Materi pertemuan 2</vt:lpstr>
      <vt:lpstr>PowerPoint 演示文稿</vt:lpstr>
      <vt:lpstr>Tipografi</vt:lpstr>
      <vt:lpstr>Tipografi - jenis font</vt:lpstr>
      <vt:lpstr>Tipografi - jenis font</vt:lpstr>
      <vt:lpstr>Tipografi - jenis font</vt:lpstr>
      <vt:lpstr>Tipografi - Download font</vt:lpstr>
      <vt:lpstr>Buku Tipografi dalam Desain Grafis</vt:lpstr>
      <vt:lpstr>Kombinasi Warna</vt:lpstr>
      <vt:lpstr>Layout Dokumen</vt:lpstr>
      <vt:lpstr>PowerPoint 演示文稿</vt:lpstr>
      <vt:lpstr>Seleksi objek</vt:lpstr>
      <vt:lpstr>Seleksi objek</vt:lpstr>
      <vt:lpstr>Group &amp; ungroup</vt:lpstr>
      <vt:lpstr>Object position (posisi objek)</vt:lpstr>
      <vt:lpstr>Align and distributes</vt:lpstr>
      <vt:lpstr>Align and distributes</vt:lpstr>
      <vt:lpstr>Blur &amp; transparancy</vt:lpstr>
      <vt:lpstr>Clipping</vt:lpstr>
      <vt:lpstr>Color gradient / gradasi warna</vt:lpstr>
      <vt:lpstr>Color gradient / gradasi warna</vt:lpstr>
      <vt:lpstr>Color gradient / gradasi warna</vt:lpstr>
      <vt:lpstr>Color gradient / gradasi warna</vt:lpstr>
      <vt:lpstr>PowerPoint 演示文稿</vt:lpstr>
      <vt:lpstr>Tugas!</vt:lpstr>
      <vt:lpstr>Contoh Tugas</vt:lpstr>
      <vt:lpstr>Referensi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232</cp:revision>
  <dcterms:created xsi:type="dcterms:W3CDTF">2017-11-11T10:54:00Z</dcterms:created>
  <dcterms:modified xsi:type="dcterms:W3CDTF">2017-11-19T03:30:15Z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